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65" r:id="rId3"/>
    <p:sldId id="262" r:id="rId4"/>
    <p:sldId id="266" r:id="rId5"/>
    <p:sldId id="263" r:id="rId6"/>
    <p:sldId id="264" r:id="rId7"/>
    <p:sldId id="257" r:id="rId8"/>
    <p:sldId id="271" r:id="rId9"/>
    <p:sldId id="272" r:id="rId10"/>
    <p:sldId id="273" r:id="rId11"/>
    <p:sldId id="267" r:id="rId12"/>
    <p:sldId id="274" r:id="rId13"/>
    <p:sldId id="275" r:id="rId14"/>
    <p:sldId id="276" r:id="rId15"/>
    <p:sldId id="27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801B1-DC22-4002-B42E-A62392371A5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3929F-C4C1-41C6-A0D2-F496E2D2E656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10</a:t>
            </a:fld>
            <a:endParaRPr lang="en-A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11</a:t>
            </a:fld>
            <a:endParaRPr lang="en-A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12</a:t>
            </a:fld>
            <a:endParaRPr lang="en-A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13</a:t>
            </a:fld>
            <a:endParaRPr lang="en-A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14</a:t>
            </a:fld>
            <a:endParaRPr lang="en-A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15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4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5</a:t>
            </a:fld>
            <a:endParaRPr lang="en-A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6</a:t>
            </a:fld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7</a:t>
            </a:fld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8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9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ehs.wright.edu/~prenick/Spring_Summer09_Edition/htm/bucholz.htm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casel.org/why-it-matters/benefits-of-sel/" TargetMode="External"/><Relationship Id="rId4" Type="http://schemas.openxmlformats.org/officeDocument/2006/relationships/hyperlink" Target="http://www.carla.umn.edu/culture/definitions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k.gov/octp/documents/Classroom%20Environment%201.pdf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hsvt.org/wdp/Habits_of_Mind.pdf" TargetMode="External"/><Relationship Id="rId5" Type="http://schemas.openxmlformats.org/officeDocument/2006/relationships/hyperlink" Target="http://www.kidsmatter.edu.au/primary/uploads/2009/09/social-and-emotional-overview.pdf" TargetMode="External"/><Relationship Id="rId4" Type="http://schemas.openxmlformats.org/officeDocument/2006/relationships/hyperlink" Target="http://casel.org/why-it-matters/benefits-of-sel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ducation.qld.gov.au/studentservices/protection/sel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gallery.carnegiefoundation.org/collections/castl_k12/ewojcicki2/outcomes/characteristics_culture.htm" TargetMode="External"/><Relationship Id="rId4" Type="http://schemas.openxmlformats.org/officeDocument/2006/relationships/hyperlink" Target="http://education.qld.gov.au/studentservices/protection/sel/pdfs/sel_booklet.pd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2knowmyself.com/Music_psychology/Music_Preferences_personality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vit.vic.edu.au/SiteCollectionDocuments/PDF/1137_The-Effect-of-the-Physical-Learning-Environment-on-Teaching-and-Learning.pdf" TargetMode="External"/><Relationship Id="rId5" Type="http://schemas.openxmlformats.org/officeDocument/2006/relationships/hyperlink" Target="http://csefel.vanderbilt.edu/briefs/wwb6.pdf" TargetMode="External"/><Relationship Id="rId4" Type="http://schemas.openxmlformats.org/officeDocument/2006/relationships/hyperlink" Target="http://www.scholastic.com/teachers/article/classroom-organization-physical-environmen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Welcome to our presentation</a:t>
            </a:r>
            <a:br>
              <a:rPr lang="en-US" dirty="0" smtClean="0"/>
            </a:b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AU" sz="4400" dirty="0" smtClean="0">
                <a:solidFill>
                  <a:schemeClr val="bg1"/>
                </a:solidFill>
              </a:rPr>
              <a:t>Establishing your Classroom</a:t>
            </a:r>
            <a:endParaRPr lang="en-AU" sz="2000" dirty="0" smtClean="0">
              <a:solidFill>
                <a:schemeClr val="bg1"/>
              </a:solidFill>
            </a:endParaRPr>
          </a:p>
          <a:p>
            <a:r>
              <a:rPr lang="en-AU" sz="2000" dirty="0" smtClean="0">
                <a:solidFill>
                  <a:schemeClr val="bg1"/>
                </a:solidFill>
              </a:rPr>
              <a:t>Ryan Orth, Justine Watson, Michelle Usher, Robyn Unwin</a:t>
            </a:r>
          </a:p>
          <a:p>
            <a:endParaRPr lang="en-AU" sz="4400" dirty="0" smtClean="0"/>
          </a:p>
          <a:p>
            <a:endParaRPr lang="en-A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How does </a:t>
            </a:r>
            <a:r>
              <a:rPr lang="en-US" dirty="0" smtClean="0">
                <a:solidFill>
                  <a:schemeClr val="bg1"/>
                </a:solidFill>
              </a:rPr>
              <a:t>our resource</a:t>
            </a:r>
            <a:r>
              <a:rPr lang="en-US" dirty="0" smtClean="0">
                <a:solidFill>
                  <a:schemeClr val="bg1"/>
                </a:solidFill>
              </a:rPr>
              <a:t> link to SEL?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/>
              <a:t>Through </a:t>
            </a:r>
            <a:r>
              <a:rPr lang="en-US" u="sng" dirty="0" smtClean="0"/>
              <a:t>rules and </a:t>
            </a:r>
            <a:r>
              <a:rPr lang="en-US" u="sng" dirty="0" smtClean="0"/>
              <a:t>routines</a:t>
            </a:r>
            <a:br>
              <a:rPr lang="en-US" u="sng" dirty="0" smtClean="0"/>
            </a:br>
            <a:r>
              <a:rPr lang="en-US" dirty="0" smtClean="0"/>
              <a:t>- age appropriate rules and consequences</a:t>
            </a:r>
            <a:br>
              <a:rPr lang="en-US" dirty="0" smtClean="0"/>
            </a:br>
            <a:r>
              <a:rPr lang="en-US" dirty="0" smtClean="0"/>
              <a:t>- by ensuring the students are involved in the process of establishing  rules and routines.</a:t>
            </a:r>
            <a:br>
              <a:rPr lang="en-US" dirty="0" smtClean="0"/>
            </a:br>
            <a:r>
              <a:rPr lang="en-US" dirty="0" smtClean="0"/>
              <a:t>- age appropriate routines</a:t>
            </a:r>
            <a:br>
              <a:rPr lang="en-US" dirty="0" smtClean="0"/>
            </a:br>
            <a:r>
              <a:rPr lang="en-US" dirty="0" smtClean="0"/>
              <a:t>- consistency from the teacher</a:t>
            </a:r>
            <a:endParaRPr lang="en-US" dirty="0" smtClean="0"/>
          </a:p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AU" dirty="0" smtClean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AU" dirty="0" smtClean="0"/>
          </a:p>
          <a:p>
            <a:endParaRPr lang="en-AU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Why </a:t>
            </a:r>
            <a:r>
              <a:rPr lang="en-US" dirty="0" smtClean="0">
                <a:solidFill>
                  <a:schemeClr val="bg1"/>
                </a:solidFill>
              </a:rPr>
              <a:t>is this </a:t>
            </a:r>
            <a:r>
              <a:rPr lang="en-US" dirty="0" smtClean="0">
                <a:solidFill>
                  <a:schemeClr val="bg1"/>
                </a:solidFill>
              </a:rPr>
              <a:t>important?</a:t>
            </a:r>
          </a:p>
          <a:p>
            <a:endParaRPr lang="en-US" dirty="0" smtClean="0"/>
          </a:p>
          <a:p>
            <a:r>
              <a:rPr lang="en-AU" dirty="0" smtClean="0"/>
              <a:t>Supported Social Emotional Learning produces students who are more resilient and achieve higher academic results (Australian Scholarships Group, 2007).</a:t>
            </a:r>
          </a:p>
          <a:p>
            <a:r>
              <a:rPr lang="en-AU" dirty="0" smtClean="0"/>
              <a:t>It </a:t>
            </a:r>
            <a:r>
              <a:rPr lang="en-AU" dirty="0" smtClean="0"/>
              <a:t>provides students with a process to develop the knowledge and skills to support learning, positive behaviour and constructive social relationships (DETE, 2008).</a:t>
            </a:r>
          </a:p>
          <a:p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457200"/>
            <a:ext cx="84582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u="sng" dirty="0" smtClean="0"/>
              <a:t>Reference List</a:t>
            </a:r>
            <a:endParaRPr lang="en-AU" dirty="0" smtClean="0"/>
          </a:p>
          <a:p>
            <a:r>
              <a:rPr lang="en-AU" dirty="0" smtClean="0"/>
              <a:t> </a:t>
            </a:r>
          </a:p>
          <a:p>
            <a:pPr marL="360363" indent="-360363"/>
            <a:r>
              <a:rPr lang="en-AU" dirty="0" smtClean="0"/>
              <a:t>Australian Scholarships Group (ASG). (2007). The state of student social and emotional health. </a:t>
            </a:r>
            <a:r>
              <a:rPr lang="en-AU" i="1" dirty="0" smtClean="0"/>
              <a:t>ASG Student social and emotional health report.</a:t>
            </a:r>
            <a:r>
              <a:rPr lang="en-AU" dirty="0" smtClean="0"/>
              <a:t> By University of Melbourne. </a:t>
            </a:r>
            <a:br>
              <a:rPr lang="en-AU" dirty="0" smtClean="0"/>
            </a:br>
            <a:endParaRPr lang="en-AU" dirty="0" smtClean="0"/>
          </a:p>
          <a:p>
            <a:pPr marL="360363" indent="-360363"/>
            <a:r>
              <a:rPr lang="en-AU" dirty="0" smtClean="0"/>
              <a:t>Bryan, T. &amp; Young, J. (2009). </a:t>
            </a:r>
            <a:r>
              <a:rPr lang="en-AU" i="1" dirty="0" smtClean="0"/>
              <a:t>Beginning teacher’s handbook.</a:t>
            </a:r>
            <a:r>
              <a:rPr lang="en-AU" dirty="0" smtClean="0"/>
              <a:t> Buderim, Australia. Firefly Press (Aust) Pty Ltd.</a:t>
            </a:r>
          </a:p>
          <a:p>
            <a:pPr marL="360363" indent="-360363"/>
            <a:r>
              <a:rPr lang="en-AU" dirty="0" smtClean="0"/>
              <a:t> </a:t>
            </a:r>
          </a:p>
          <a:p>
            <a:pPr marL="360363" indent="-360363"/>
            <a:r>
              <a:rPr lang="en-AU" i="1" dirty="0" err="1" smtClean="0"/>
              <a:t>Bucholz</a:t>
            </a:r>
            <a:r>
              <a:rPr lang="en-AU" i="1" dirty="0" smtClean="0"/>
              <a:t>, J., &amp; </a:t>
            </a:r>
            <a:r>
              <a:rPr lang="en-AU" i="1" dirty="0" err="1" smtClean="0"/>
              <a:t>Sheffler</a:t>
            </a:r>
            <a:r>
              <a:rPr lang="en-AU" i="1" dirty="0" smtClean="0"/>
              <a:t>, J., (2008) </a:t>
            </a:r>
            <a:r>
              <a:rPr lang="en-AU" dirty="0" smtClean="0"/>
              <a:t>Creating a Warm and Inclusive Classroom Environment: Planning for All Children to Feel Welcome.</a:t>
            </a:r>
            <a:r>
              <a:rPr lang="en-AU" i="1" dirty="0" smtClean="0"/>
              <a:t> Retrieved April 29, 2012 from </a:t>
            </a:r>
            <a:r>
              <a:rPr lang="en-AU" i="1" u="sng" dirty="0" smtClean="0">
                <a:hlinkClick r:id="rId3"/>
              </a:rPr>
              <a:t>http://www.cehs.wright.edu/~prenick/Spring_Summer09_Edition/htm/bucholz.htm</a:t>
            </a:r>
            <a:r>
              <a:rPr lang="en-AU" i="1" dirty="0" smtClean="0"/>
              <a:t/>
            </a:r>
            <a:br>
              <a:rPr lang="en-AU" i="1" dirty="0" smtClean="0"/>
            </a:br>
            <a:endParaRPr lang="en-AU" dirty="0" smtClean="0"/>
          </a:p>
          <a:p>
            <a:pPr marL="360363" indent="-360363"/>
            <a:r>
              <a:rPr lang="en-AU" i="1" dirty="0" smtClean="0"/>
              <a:t>Centre for Advanced </a:t>
            </a:r>
            <a:r>
              <a:rPr lang="en-AU" i="1" dirty="0" err="1" smtClean="0"/>
              <a:t>Reasearch</a:t>
            </a:r>
            <a:r>
              <a:rPr lang="en-AU" i="1" dirty="0" smtClean="0"/>
              <a:t> on Language Recognition (CARLA).  (2012). What is culture? Retrieved from </a:t>
            </a:r>
            <a:r>
              <a:rPr lang="en-AU" u="sng" dirty="0" smtClean="0">
                <a:hlinkClick r:id="rId4"/>
              </a:rPr>
              <a:t>http://www.carla.umn.edu/culture/definitions.html</a:t>
            </a:r>
            <a:endParaRPr lang="en-AU" dirty="0" smtClean="0"/>
          </a:p>
          <a:p>
            <a:pPr marL="360363" indent="-360363"/>
            <a:r>
              <a:rPr lang="en-AU" i="1" dirty="0" smtClean="0"/>
              <a:t> </a:t>
            </a:r>
            <a:endParaRPr lang="en-AU" dirty="0" smtClean="0"/>
          </a:p>
          <a:p>
            <a:pPr marL="360363" indent="-360363"/>
            <a:r>
              <a:rPr lang="en-AU" dirty="0" smtClean="0"/>
              <a:t>Collaborative for Academic, Social, Emotional Learning (CASEL). (2011). </a:t>
            </a:r>
            <a:r>
              <a:rPr lang="en-AU" i="1" dirty="0" smtClean="0"/>
              <a:t>Benefits of SEL.</a:t>
            </a:r>
            <a:r>
              <a:rPr lang="en-AU" dirty="0" smtClean="0"/>
              <a:t> Retrieved from </a:t>
            </a:r>
            <a:r>
              <a:rPr lang="en-AU" u="sng" dirty="0" smtClean="0">
                <a:hlinkClick r:id="rId5"/>
              </a:rPr>
              <a:t>http://casel.org/why-it-matters/benefits-of-sel/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 smtClean="0"/>
          </a:p>
          <a:p>
            <a:r>
              <a:rPr lang="en-AU" dirty="0" smtClean="0"/>
              <a:t> </a:t>
            </a:r>
          </a:p>
          <a:p>
            <a:r>
              <a:rPr lang="en-AU" i="1" dirty="0" smtClean="0"/>
              <a:t/>
            </a:r>
            <a:br>
              <a:rPr lang="en-AU" i="1" dirty="0" smtClean="0"/>
            </a:br>
            <a:endParaRPr lang="en-AU" dirty="0" smtClean="0"/>
          </a:p>
          <a:p>
            <a:r>
              <a:rPr lang="en-AU" i="1" dirty="0" smtClean="0"/>
              <a:t> </a:t>
            </a:r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457200"/>
            <a:ext cx="86106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/>
            <a:r>
              <a:rPr lang="en-AU" i="1" dirty="0" smtClean="0"/>
              <a:t>Classroom Environments. (n.d) </a:t>
            </a:r>
            <a:r>
              <a:rPr lang="en-AU" dirty="0" smtClean="0"/>
              <a:t>Classroom Environments.</a:t>
            </a:r>
            <a:r>
              <a:rPr lang="en-AU" i="1" dirty="0" smtClean="0"/>
              <a:t> Retrieved May 2, 2012 from </a:t>
            </a:r>
            <a:br>
              <a:rPr lang="en-AU" i="1" dirty="0" smtClean="0"/>
            </a:br>
            <a:r>
              <a:rPr lang="en-AU" i="1" u="sng" dirty="0" smtClean="0">
                <a:hlinkClick r:id="rId3"/>
              </a:rPr>
              <a:t>http://www.ok.gov/octp/documents/Classroom%20Environment%201.pdf</a:t>
            </a:r>
            <a:r>
              <a:rPr lang="en-AU" i="1" dirty="0" smtClean="0"/>
              <a:t/>
            </a:r>
            <a:br>
              <a:rPr lang="en-AU" i="1" dirty="0" smtClean="0"/>
            </a:br>
            <a:endParaRPr lang="en-AU" dirty="0" smtClean="0"/>
          </a:p>
          <a:p>
            <a:pPr marL="360363" indent="-360363"/>
            <a:r>
              <a:rPr lang="en-AU" i="1" dirty="0" smtClean="0"/>
              <a:t>Collaborative for Academic, Social, Emotional Learning (CASEL). (2011). </a:t>
            </a:r>
            <a:r>
              <a:rPr lang="en-AU" dirty="0" smtClean="0"/>
              <a:t>Benefits of SEL.// Retrieved from </a:t>
            </a:r>
            <a:r>
              <a:rPr lang="en-AU" u="sng" dirty="0" smtClean="0">
                <a:hlinkClick r:id="rId4"/>
              </a:rPr>
              <a:t>http://casel.org/why-it-matters/benefits-of-sel/</a:t>
            </a:r>
            <a:endParaRPr lang="en-AU" dirty="0" smtClean="0"/>
          </a:p>
          <a:p>
            <a:pPr marL="360363" indent="-360363"/>
            <a:r>
              <a:rPr lang="en-AU" dirty="0" smtClean="0"/>
              <a:t> </a:t>
            </a:r>
          </a:p>
          <a:p>
            <a:pPr marL="360363" indent="-360363"/>
            <a:r>
              <a:rPr lang="en-AU" dirty="0" smtClean="0"/>
              <a:t>Commonwealth of Australia. (2009). Kids Matter. </a:t>
            </a:r>
            <a:r>
              <a:rPr lang="en-AU" i="1" dirty="0" smtClean="0"/>
              <a:t>Why social and emotional learning is important.</a:t>
            </a:r>
            <a:r>
              <a:rPr lang="en-AU" dirty="0" smtClean="0"/>
              <a:t> Canberra, ACT: Australian Government Department of Health and Ageing. Retrieved from </a:t>
            </a:r>
            <a:r>
              <a:rPr lang="en-AU" u="sng" dirty="0" smtClean="0">
                <a:hlinkClick r:id="rId5"/>
              </a:rPr>
              <a:t>http://www.kidsmatter.edu.au/primary/uploads/2009/09/social-and-emotional-overview.pdf</a:t>
            </a:r>
            <a:endParaRPr lang="en-AU" dirty="0" smtClean="0"/>
          </a:p>
          <a:p>
            <a:pPr marL="360363" indent="-360363"/>
            <a:r>
              <a:rPr lang="en-AU" i="1" dirty="0" smtClean="0"/>
              <a:t> </a:t>
            </a:r>
            <a:endParaRPr lang="en-AU" dirty="0" smtClean="0"/>
          </a:p>
          <a:p>
            <a:pPr marL="360363" indent="-360363"/>
            <a:r>
              <a:rPr lang="en-AU" i="1" dirty="0" smtClean="0"/>
              <a:t>Costa, A. (2000) </a:t>
            </a:r>
            <a:r>
              <a:rPr lang="en-AU" dirty="0" smtClean="0"/>
              <a:t>Describing 16 Habits of mind.</a:t>
            </a:r>
            <a:r>
              <a:rPr lang="en-AU" i="1" dirty="0" smtClean="0"/>
              <a:t> Retrieved April, 13, 2012 from </a:t>
            </a:r>
            <a:r>
              <a:rPr lang="en-AU" i="1" u="sng" dirty="0" smtClean="0">
                <a:hlinkClick r:id="rId6"/>
              </a:rPr>
              <a:t>http://www.chsvt.org/wdp/Habits_of_Mind.pdf</a:t>
            </a:r>
            <a:endParaRPr lang="en-AU" dirty="0" smtClean="0"/>
          </a:p>
          <a:p>
            <a:pPr marL="360363" indent="-360363"/>
            <a:r>
              <a:rPr lang="en-AU" dirty="0" smtClean="0"/>
              <a:t> </a:t>
            </a:r>
          </a:p>
          <a:p>
            <a:pPr marL="360363" indent="-360363"/>
            <a:r>
              <a:rPr lang="en-AU" dirty="0" smtClean="0"/>
              <a:t>Demand Media, Inc. (2012). How to build classroom culture. Retrieved from http://www.ehow.com/how_7835359_build-classroom-culture.html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152400"/>
            <a:ext cx="86868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/>
            <a:r>
              <a:rPr lang="en-AU" dirty="0" smtClean="0"/>
              <a:t>Department of Education, Training and Employment (DETE). (2008). </a:t>
            </a:r>
            <a:r>
              <a:rPr lang="en-AU" i="1" dirty="0" smtClean="0"/>
              <a:t>Social and emotional learning.</a:t>
            </a:r>
            <a:r>
              <a:rPr lang="en-AU" dirty="0" smtClean="0"/>
              <a:t> Retrieved from </a:t>
            </a:r>
            <a:r>
              <a:rPr lang="en-AU" u="sng" dirty="0" smtClean="0">
                <a:hlinkClick r:id="rId3"/>
              </a:rPr>
              <a:t>http://education.qld.gov.au/studentservices/protection/sel/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 smtClean="0"/>
          </a:p>
          <a:p>
            <a:pPr marL="360363" indent="-360363"/>
            <a:r>
              <a:rPr lang="en-AU" i="1" dirty="0" smtClean="0"/>
              <a:t>Groundwater-Smith, S, Ewing, R, &amp; Le Cornu, R. (2011).</a:t>
            </a:r>
            <a:r>
              <a:rPr lang="en-AU" dirty="0" smtClean="0"/>
              <a:t> Teaching challenges and dilemmas</a:t>
            </a:r>
            <a:r>
              <a:rPr lang="en-AU" i="1" dirty="0" smtClean="0"/>
              <a:t>. (4th </a:t>
            </a:r>
            <a:r>
              <a:rPr lang="en-AU" i="1" dirty="0" err="1" smtClean="0"/>
              <a:t>ed</a:t>
            </a:r>
            <a:r>
              <a:rPr lang="en-AU" i="1" dirty="0" smtClean="0"/>
              <a:t>). South Melbourne, Vic: </a:t>
            </a:r>
            <a:r>
              <a:rPr lang="en-AU" i="1" dirty="0" err="1" smtClean="0"/>
              <a:t>Cengage</a:t>
            </a:r>
            <a:r>
              <a:rPr lang="en-AU" i="1" dirty="0" smtClean="0"/>
              <a:t> Learning Australia.</a:t>
            </a:r>
            <a:endParaRPr lang="en-AU" dirty="0" smtClean="0"/>
          </a:p>
          <a:p>
            <a:pPr marL="360363" indent="-360363"/>
            <a:r>
              <a:rPr lang="en-AU" dirty="0" smtClean="0"/>
              <a:t> </a:t>
            </a:r>
          </a:p>
          <a:p>
            <a:pPr marL="360363" indent="-360363"/>
            <a:r>
              <a:rPr lang="en-AU" dirty="0" smtClean="0"/>
              <a:t>Marzano, R. J., &amp; Pickering, D. J. (1997). </a:t>
            </a:r>
            <a:r>
              <a:rPr lang="en-AU" i="1" dirty="0" smtClean="0"/>
              <a:t>Dimensions of learning teacher’s manual</a:t>
            </a:r>
            <a:r>
              <a:rPr lang="en-AU" dirty="0" smtClean="0"/>
              <a:t> (2nd ed.) Alexandra, VA: ASCD</a:t>
            </a:r>
            <a:br>
              <a:rPr lang="en-AU" dirty="0" smtClean="0"/>
            </a:br>
            <a:endParaRPr lang="en-AU" dirty="0" smtClean="0"/>
          </a:p>
          <a:p>
            <a:pPr marL="360363" indent="-360363"/>
            <a:r>
              <a:rPr lang="en-AU" dirty="0" smtClean="0"/>
              <a:t>Queensland Government, DET. (n.d.). Guide to social and emotional learning in Qld Schools. Retrieved from </a:t>
            </a:r>
            <a:r>
              <a:rPr lang="en-AU" u="sng" dirty="0" smtClean="0">
                <a:hlinkClick r:id="rId4"/>
              </a:rPr>
              <a:t>http://education.qld.gov.au/studentservices/protection/sel/pdfs/sel_booklet.pd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 smtClean="0"/>
          </a:p>
          <a:p>
            <a:pPr marL="360363" indent="-360363"/>
            <a:r>
              <a:rPr lang="en-AU" dirty="0" smtClean="0"/>
              <a:t>Queensland Government, Education Queensland. (n.d.). </a:t>
            </a:r>
            <a:r>
              <a:rPr lang="en-AU" i="1" dirty="0" smtClean="0"/>
              <a:t>The Code of School Behaviour</a:t>
            </a:r>
            <a:r>
              <a:rPr lang="en-AU" dirty="0" smtClean="0"/>
              <a:t>: Values Better Behaviour Better Learning. Retrieved </a:t>
            </a:r>
            <a:r>
              <a:rPr lang="en-AU" dirty="0" err="1" smtClean="0"/>
              <a:t>fromhttp:</a:t>
            </a:r>
            <a:r>
              <a:rPr lang="en-AU" i="1" dirty="0" err="1" smtClean="0"/>
              <a:t>education.qld.gov.au</a:t>
            </a:r>
            <a:r>
              <a:rPr lang="en-AU" i="1" dirty="0" smtClean="0"/>
              <a:t>/publication/production/reports/</a:t>
            </a:r>
            <a:r>
              <a:rPr lang="en-AU" i="1" dirty="0" err="1" smtClean="0"/>
              <a:t>pdfs</a:t>
            </a:r>
            <a:r>
              <a:rPr lang="en-AU" i="1" dirty="0" smtClean="0"/>
              <a:t>/code-school-behaviour-a4.pdf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 smtClean="0"/>
          </a:p>
          <a:p>
            <a:pPr marL="360363" indent="-360363"/>
            <a:r>
              <a:rPr lang="en-AU" i="1" dirty="0" err="1" smtClean="0"/>
              <a:t>Wojcicki</a:t>
            </a:r>
            <a:r>
              <a:rPr lang="en-AU" i="1" dirty="0" smtClean="0"/>
              <a:t>, E. (2002). Characteristics of an effective classroom culture. Retrieved from </a:t>
            </a:r>
            <a:r>
              <a:rPr lang="en-AU" u="sng" dirty="0" smtClean="0">
                <a:hlinkClick r:id="rId5"/>
              </a:rPr>
              <a:t>http://gallery.carnegiefoundation.org/collections/castl_k12/ewojcicki2/outcomes/characteristics_culture.htm</a:t>
            </a:r>
            <a:endParaRPr lang="en-AU" dirty="0" smtClean="0"/>
          </a:p>
          <a:p>
            <a:r>
              <a:rPr lang="en-AU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1"/>
            <a:ext cx="84582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indent="-360363"/>
            <a:r>
              <a:rPr lang="en-AU" i="1" dirty="0" err="1" smtClean="0"/>
              <a:t>Radwan</a:t>
            </a:r>
            <a:r>
              <a:rPr lang="en-AU" i="1" dirty="0" smtClean="0"/>
              <a:t>, F., (2006) </a:t>
            </a:r>
            <a:r>
              <a:rPr lang="en-AU" dirty="0" smtClean="0"/>
              <a:t>Music Preference and Personality.</a:t>
            </a:r>
            <a:r>
              <a:rPr lang="en-AU" i="1" dirty="0" smtClean="0"/>
              <a:t> Retrieved May 8, 2012 from </a:t>
            </a:r>
            <a:r>
              <a:rPr lang="en-AU" i="1" u="sng" dirty="0" smtClean="0">
                <a:hlinkClick r:id="rId3"/>
              </a:rPr>
              <a:t>http://www.2knowmyself.com/Music_psychology/Music_Preferences_personality</a:t>
            </a:r>
            <a:endParaRPr lang="en-AU" dirty="0" smtClean="0"/>
          </a:p>
          <a:p>
            <a:pPr marL="360363" indent="-360363"/>
            <a:r>
              <a:rPr lang="en-AU" i="1" dirty="0" smtClean="0"/>
              <a:t> </a:t>
            </a:r>
            <a:endParaRPr lang="en-AU" dirty="0" smtClean="0"/>
          </a:p>
          <a:p>
            <a:pPr marL="360363" indent="-360363"/>
            <a:r>
              <a:rPr lang="en-AU" i="1" dirty="0" smtClean="0"/>
              <a:t>Scholastic. (2012) </a:t>
            </a:r>
            <a:r>
              <a:rPr lang="en-AU" dirty="0" smtClean="0"/>
              <a:t>Classroom Organization. The Physical Environment.</a:t>
            </a:r>
            <a:r>
              <a:rPr lang="en-AU" i="1" dirty="0" smtClean="0"/>
              <a:t> Retrieved May 1, 2012 from</a:t>
            </a:r>
            <a:br>
              <a:rPr lang="en-AU" i="1" dirty="0" smtClean="0"/>
            </a:br>
            <a:r>
              <a:rPr lang="en-AU" i="1" u="sng" dirty="0" smtClean="0">
                <a:hlinkClick r:id="rId4"/>
              </a:rPr>
              <a:t>http://</a:t>
            </a:r>
            <a:r>
              <a:rPr lang="en-AU" i="1" u="sng" dirty="0" smtClean="0">
                <a:hlinkClick r:id="rId4"/>
              </a:rPr>
              <a:t>www.scholastic.com/teachers/article/classroom-organization-physical-environment</a:t>
            </a:r>
            <a:endParaRPr lang="en-AU" i="1" u="sng" dirty="0" smtClean="0"/>
          </a:p>
          <a:p>
            <a:pPr marL="360363" indent="-360363"/>
            <a:endParaRPr lang="en-AU" i="1" u="sng" dirty="0" smtClean="0"/>
          </a:p>
          <a:p>
            <a:pPr marL="360363" indent="-360363"/>
            <a:r>
              <a:rPr lang="en-AU" i="1" dirty="0" smtClean="0"/>
              <a:t>United States Department of Health and Human Services., (n.d) </a:t>
            </a:r>
            <a:r>
              <a:rPr lang="en-AU" dirty="0" smtClean="0"/>
              <a:t>Using Environmental </a:t>
            </a:r>
            <a:r>
              <a:rPr lang="en-AU" dirty="0" err="1" smtClean="0"/>
              <a:t>Startegies</a:t>
            </a:r>
            <a:r>
              <a:rPr lang="en-AU" dirty="0" smtClean="0"/>
              <a:t> to Promote Positive Social interactions.</a:t>
            </a:r>
            <a:r>
              <a:rPr lang="en-AU" i="1" dirty="0" smtClean="0"/>
              <a:t> Retrieved May 2, 2012 from </a:t>
            </a:r>
            <a:r>
              <a:rPr lang="en-AU" i="1" u="sng" dirty="0" smtClean="0">
                <a:hlinkClick r:id="rId5"/>
              </a:rPr>
              <a:t>http://csefel.vanderbilt.edu/briefs/wwb6.pdf</a:t>
            </a:r>
            <a:endParaRPr lang="en-AU" dirty="0" smtClean="0"/>
          </a:p>
          <a:p>
            <a:pPr marL="360363" indent="-360363"/>
            <a:r>
              <a:rPr lang="en-AU" i="1" dirty="0" smtClean="0"/>
              <a:t> </a:t>
            </a:r>
            <a:endParaRPr lang="en-AU" dirty="0" smtClean="0"/>
          </a:p>
          <a:p>
            <a:pPr marL="360363" indent="-360363"/>
            <a:r>
              <a:rPr lang="en-AU" i="1" dirty="0" smtClean="0"/>
              <a:t>Victorian Institute of Teaching. (n.d) </a:t>
            </a:r>
            <a:r>
              <a:rPr lang="en-AU" dirty="0" smtClean="0"/>
              <a:t>The Effect of the Physical Environment on Teaching and Learning.</a:t>
            </a:r>
            <a:r>
              <a:rPr lang="en-AU" i="1" dirty="0" smtClean="0"/>
              <a:t> Retrieved May 2, 2012 from</a:t>
            </a:r>
            <a:br>
              <a:rPr lang="en-AU" i="1" dirty="0" smtClean="0"/>
            </a:br>
            <a:r>
              <a:rPr lang="en-AU" i="1" u="sng" dirty="0" smtClean="0">
                <a:hlinkClick r:id="rId6"/>
              </a:rPr>
              <a:t>http://www.vit.vic.edu.au/SiteCollectionDocuments/PDF/1137_The-Effect-of-the-Physical-Learning-Environment-on-Teaching-and-Learning.pdf</a:t>
            </a:r>
            <a:r>
              <a:rPr lang="en-AU" i="1" dirty="0" smtClean="0"/>
              <a:t/>
            </a:r>
            <a:br>
              <a:rPr lang="en-AU" i="1" dirty="0" smtClean="0"/>
            </a:br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760764"/>
            <a:ext cx="9144000" cy="1831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5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Establishing Your Classroom</a:t>
            </a:r>
            <a:endParaRPr kumimoji="0" lang="en-A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A guide for teachers establishing </a:t>
            </a:r>
            <a:endParaRPr kumimoji="0" lang="en-A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a new classroom in a New Year</a:t>
            </a:r>
            <a:endParaRPr kumimoji="0" lang="en-A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Picture 25" descr="group wor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3476625"/>
            <a:ext cx="4048125" cy="3381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our resource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Our resource is in the form of a booklet. </a:t>
            </a:r>
          </a:p>
          <a:p>
            <a:r>
              <a:rPr lang="en-AU" dirty="0" smtClean="0"/>
              <a:t>This resource has been developed to support teachers </a:t>
            </a:r>
            <a:r>
              <a:rPr lang="en-AU" dirty="0" smtClean="0"/>
              <a:t>in establishing </a:t>
            </a:r>
            <a:r>
              <a:rPr lang="en-AU" dirty="0" smtClean="0"/>
              <a:t>a </a:t>
            </a:r>
            <a:r>
              <a:rPr lang="en-AU" dirty="0" smtClean="0"/>
              <a:t>classroom.</a:t>
            </a:r>
          </a:p>
          <a:p>
            <a:r>
              <a:rPr lang="en-AU" dirty="0" smtClean="0"/>
              <a:t>It </a:t>
            </a:r>
            <a:r>
              <a:rPr lang="en-AU" dirty="0" smtClean="0"/>
              <a:t>provides a theoretical and practical guide to the New Year. </a:t>
            </a:r>
          </a:p>
          <a:p>
            <a:r>
              <a:rPr lang="en-AU" dirty="0" smtClean="0"/>
              <a:t>The </a:t>
            </a:r>
            <a:r>
              <a:rPr lang="en-AU" dirty="0" smtClean="0"/>
              <a:t>underlying frameworks are Social and Emotional </a:t>
            </a:r>
            <a:r>
              <a:rPr lang="en-AU" dirty="0" smtClean="0"/>
              <a:t>Learning taken from the Collaborative for Social and Emotional Learning. (CASEL, 2011).  As well as the habits of mind developed by Art Costa.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our resource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Habits </a:t>
            </a:r>
            <a:r>
              <a:rPr lang="en-AU" dirty="0" smtClean="0"/>
              <a:t>of Mind </a:t>
            </a:r>
            <a:r>
              <a:rPr lang="en-AU" dirty="0" smtClean="0"/>
              <a:t>are </a:t>
            </a:r>
            <a:r>
              <a:rPr lang="en-AU" dirty="0" smtClean="0"/>
              <a:t>embedded throughout the </a:t>
            </a:r>
            <a:r>
              <a:rPr lang="en-AU" dirty="0" smtClean="0"/>
              <a:t>booklet with the focus being on thinking interdependently, persevering and managing impulsivity. </a:t>
            </a:r>
          </a:p>
          <a:p>
            <a:pPr>
              <a:buNone/>
            </a:pPr>
            <a:r>
              <a:rPr lang="en-AU" dirty="0" smtClean="0"/>
              <a:t>                        </a:t>
            </a:r>
            <a:endParaRPr lang="en-AU" dirty="0"/>
          </a:p>
        </p:txBody>
      </p:sp>
      <p:pic>
        <p:nvPicPr>
          <p:cNvPr id="4" name="newImage-1" descr="http://establishingyourclassroom.wikispaces.com/file/view/Thinking_interdependently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191000"/>
            <a:ext cx="2286000" cy="197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newImage-1" descr="http://establishingyourclassroom.wikispaces.com/file/view/persisting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4191000"/>
            <a:ext cx="2362200" cy="1978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Michelle\Pictures\managing impulsivity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4343400"/>
            <a:ext cx="2101347" cy="18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implement this resource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 resource is intended for learning managers to take, adapt and apply to their own classroom.</a:t>
            </a:r>
          </a:p>
          <a:p>
            <a:r>
              <a:rPr lang="en-AU" dirty="0" smtClean="0"/>
              <a:t>It allows for teachers to take </a:t>
            </a:r>
            <a:r>
              <a:rPr lang="en-AU" dirty="0" smtClean="0"/>
              <a:t>into account their own philosophy of teaching. </a:t>
            </a:r>
          </a:p>
          <a:p>
            <a:r>
              <a:rPr lang="en-AU" dirty="0" smtClean="0"/>
              <a:t>The </a:t>
            </a:r>
            <a:r>
              <a:rPr lang="en-AU" dirty="0" smtClean="0"/>
              <a:t>resource caters for the diverse </a:t>
            </a:r>
            <a:r>
              <a:rPr lang="en-AU" dirty="0" smtClean="0"/>
              <a:t>range of learners </a:t>
            </a:r>
            <a:r>
              <a:rPr lang="en-AU" dirty="0" smtClean="0"/>
              <a:t>who will undoubtedly grace our classrooms.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implement this resource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It </a:t>
            </a:r>
            <a:r>
              <a:rPr lang="en-AU" dirty="0" smtClean="0"/>
              <a:t>is easily adaptable for use throughout the year.</a:t>
            </a:r>
          </a:p>
          <a:p>
            <a:endParaRPr lang="en-AU" dirty="0" smtClean="0"/>
          </a:p>
          <a:p>
            <a:r>
              <a:rPr lang="en-AU" dirty="0" smtClean="0"/>
              <a:t>There are many activities that are useful for setting up a new class </a:t>
            </a:r>
          </a:p>
          <a:p>
            <a:endParaRPr lang="en-AU" dirty="0" smtClean="0"/>
          </a:p>
          <a:p>
            <a:r>
              <a:rPr lang="en-AU" dirty="0" smtClean="0"/>
              <a:t>Activities can also be used throughout the year as the teacher deems necessary.</a:t>
            </a:r>
          </a:p>
          <a:p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How does </a:t>
            </a:r>
            <a:r>
              <a:rPr lang="en-US" dirty="0" smtClean="0">
                <a:solidFill>
                  <a:schemeClr val="bg1"/>
                </a:solidFill>
              </a:rPr>
              <a:t>our resource</a:t>
            </a:r>
            <a:r>
              <a:rPr lang="en-US" dirty="0" smtClean="0">
                <a:solidFill>
                  <a:schemeClr val="bg1"/>
                </a:solidFill>
              </a:rPr>
              <a:t> link to SEL?</a:t>
            </a:r>
          </a:p>
          <a:p>
            <a:r>
              <a:rPr lang="en-US" dirty="0" smtClean="0"/>
              <a:t>The resource embeds the ideal of SEL into the five sections of </a:t>
            </a:r>
          </a:p>
          <a:p>
            <a:r>
              <a:rPr lang="en-US" dirty="0" smtClean="0"/>
              <a:t>classroom culture </a:t>
            </a:r>
          </a:p>
          <a:p>
            <a:r>
              <a:rPr lang="en-US" dirty="0" smtClean="0"/>
              <a:t>physical environment </a:t>
            </a:r>
          </a:p>
          <a:p>
            <a:r>
              <a:rPr lang="en-US" dirty="0" smtClean="0"/>
              <a:t>emotional environment </a:t>
            </a:r>
          </a:p>
          <a:p>
            <a:r>
              <a:rPr lang="en-US" dirty="0" smtClean="0"/>
              <a:t>rules and routines</a:t>
            </a:r>
          </a:p>
          <a:p>
            <a:endParaRPr lang="en-US" dirty="0" smtClean="0"/>
          </a:p>
          <a:p>
            <a:r>
              <a:rPr lang="en-US" dirty="0" smtClean="0"/>
              <a:t>Protective factors are considered in the </a:t>
            </a:r>
            <a:r>
              <a:rPr lang="en-US" u="sng" dirty="0" smtClean="0"/>
              <a:t>classroom culture</a:t>
            </a:r>
            <a:r>
              <a:rPr lang="en-US" dirty="0" smtClean="0"/>
              <a:t> under the following headings:-</a:t>
            </a:r>
          </a:p>
          <a:p>
            <a:pPr>
              <a:buNone/>
            </a:pPr>
            <a:r>
              <a:rPr lang="en-US" dirty="0" smtClean="0"/>
              <a:t>        - caring and support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  - positive bonds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AU" dirty="0" smtClean="0"/>
          </a:p>
          <a:p>
            <a:endParaRPr lang="en-AU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How does </a:t>
            </a:r>
            <a:r>
              <a:rPr lang="en-US" dirty="0" smtClean="0">
                <a:solidFill>
                  <a:schemeClr val="bg1"/>
                </a:solidFill>
              </a:rPr>
              <a:t>our resource</a:t>
            </a:r>
            <a:r>
              <a:rPr lang="en-US" dirty="0" smtClean="0">
                <a:solidFill>
                  <a:schemeClr val="bg1"/>
                </a:solidFill>
              </a:rPr>
              <a:t> link to SEL?</a:t>
            </a:r>
          </a:p>
          <a:p>
            <a:pPr>
              <a:buNone/>
            </a:pPr>
            <a:r>
              <a:rPr lang="en-AU" dirty="0" smtClean="0"/>
              <a:t>     - </a:t>
            </a:r>
            <a:r>
              <a:rPr lang="en-AU" dirty="0" smtClean="0"/>
              <a:t>life skills</a:t>
            </a:r>
          </a:p>
          <a:p>
            <a:pPr>
              <a:buNone/>
            </a:pPr>
            <a:r>
              <a:rPr lang="en-AU" dirty="0" smtClean="0"/>
              <a:t>     - high expectation for success</a:t>
            </a:r>
          </a:p>
          <a:p>
            <a:pPr>
              <a:buNone/>
            </a:pPr>
            <a:r>
              <a:rPr lang="en-AU" dirty="0" smtClean="0"/>
              <a:t>     - Clear and consistent boundaries</a:t>
            </a:r>
          </a:p>
          <a:p>
            <a:pPr>
              <a:buNone/>
            </a:pPr>
            <a:r>
              <a:rPr lang="en-AU" dirty="0" smtClean="0"/>
              <a:t>     - opportunities for meaningful participation</a:t>
            </a:r>
          </a:p>
          <a:p>
            <a:r>
              <a:rPr lang="en-AU" dirty="0" smtClean="0"/>
              <a:t>Through the </a:t>
            </a:r>
            <a:r>
              <a:rPr lang="en-AU" u="sng" dirty="0" smtClean="0"/>
              <a:t>physical environment</a:t>
            </a:r>
            <a:r>
              <a:rPr lang="en-AU" dirty="0" smtClean="0"/>
              <a:t> of</a:t>
            </a:r>
          </a:p>
          <a:p>
            <a:r>
              <a:rPr lang="en-AU" dirty="0" smtClean="0"/>
              <a:t>Classroom layout</a:t>
            </a:r>
          </a:p>
          <a:p>
            <a:pPr>
              <a:buNone/>
            </a:pPr>
            <a:r>
              <a:rPr lang="en-AU" dirty="0" smtClean="0"/>
              <a:t>      - how the desks are laid out</a:t>
            </a:r>
          </a:p>
          <a:p>
            <a:pPr>
              <a:buNone/>
            </a:pPr>
            <a:r>
              <a:rPr lang="en-AU" dirty="0" smtClean="0"/>
              <a:t>      - activities</a:t>
            </a:r>
          </a:p>
          <a:p>
            <a:pPr>
              <a:buNone/>
            </a:pPr>
            <a:r>
              <a:rPr lang="en-AU" dirty="0" smtClean="0"/>
              <a:t>      - learning stations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AU" dirty="0" smtClean="0"/>
          </a:p>
          <a:p>
            <a:endParaRPr lang="en-AU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How does </a:t>
            </a:r>
            <a:r>
              <a:rPr lang="en-US" dirty="0" smtClean="0">
                <a:solidFill>
                  <a:schemeClr val="bg1"/>
                </a:solidFill>
              </a:rPr>
              <a:t>our resource</a:t>
            </a:r>
            <a:r>
              <a:rPr lang="en-US" dirty="0" smtClean="0">
                <a:solidFill>
                  <a:schemeClr val="bg1"/>
                </a:solidFill>
              </a:rPr>
              <a:t> link to SEL?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</a:t>
            </a:r>
            <a:r>
              <a:rPr lang="en-US" dirty="0" smtClean="0"/>
              <a:t>- lighting, colour and music.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- student placement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- resources and planning </a:t>
            </a:r>
          </a:p>
          <a:p>
            <a:r>
              <a:rPr lang="en-US" dirty="0" smtClean="0"/>
              <a:t>Through the </a:t>
            </a:r>
            <a:r>
              <a:rPr lang="en-US" u="sng" dirty="0" smtClean="0"/>
              <a:t>emotional environment</a:t>
            </a:r>
          </a:p>
          <a:p>
            <a:pPr>
              <a:buNone/>
            </a:pPr>
            <a:r>
              <a:rPr lang="en-US" dirty="0" smtClean="0"/>
              <a:t>      - setting expectations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  - consideration to self esteem</a:t>
            </a:r>
          </a:p>
          <a:p>
            <a:pPr>
              <a:buNone/>
            </a:pPr>
            <a:r>
              <a:rPr lang="en-US" dirty="0" smtClean="0"/>
              <a:t>      - SEL strategies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 </a:t>
            </a:r>
          </a:p>
          <a:p>
            <a:pPr>
              <a:buNone/>
            </a:pPr>
            <a:endParaRPr lang="en-AU" dirty="0" smtClean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AU" dirty="0" smtClean="0"/>
          </a:p>
          <a:p>
            <a:endParaRPr lang="en-AU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255</TotalTime>
  <Words>522</Words>
  <Application>Microsoft Office PowerPoint</Application>
  <PresentationFormat>On-screen Show (4:3)</PresentationFormat>
  <Paragraphs>135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Apex</vt:lpstr>
      <vt:lpstr>Welcome to our presentation </vt:lpstr>
      <vt:lpstr>Slide 2</vt:lpstr>
      <vt:lpstr>What is our resource</vt:lpstr>
      <vt:lpstr>What is our resource</vt:lpstr>
      <vt:lpstr>Why implement this resource</vt:lpstr>
      <vt:lpstr>Why implement this resource</vt:lpstr>
      <vt:lpstr>SEL</vt:lpstr>
      <vt:lpstr>SEL</vt:lpstr>
      <vt:lpstr>SEL</vt:lpstr>
      <vt:lpstr>SEL</vt:lpstr>
      <vt:lpstr>SEL</vt:lpstr>
      <vt:lpstr>Slide 12</vt:lpstr>
      <vt:lpstr>Slide 13</vt:lpstr>
      <vt:lpstr>Slide 14</vt:lpstr>
      <vt:lpstr>Slide 15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Michelle</dc:creator>
  <cp:lastModifiedBy>Robyn Unwin</cp:lastModifiedBy>
  <cp:revision>6</cp:revision>
  <dcterms:created xsi:type="dcterms:W3CDTF">2012-05-10T02:01:05Z</dcterms:created>
  <dcterms:modified xsi:type="dcterms:W3CDTF">2012-05-10T08:14:09Z</dcterms:modified>
</cp:coreProperties>
</file>